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7" r:id="rId2"/>
    <p:sldId id="258" r:id="rId3"/>
    <p:sldId id="266" r:id="rId4"/>
    <p:sldId id="267" r:id="rId5"/>
    <p:sldId id="259" r:id="rId6"/>
    <p:sldId id="268" r:id="rId7"/>
    <p:sldId id="26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userDrawn="1">
          <p15:clr>
            <a:srgbClr val="A4A3A4"/>
          </p15:clr>
        </p15:guide>
        <p15:guide id="2" pos="76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39" d="100"/>
          <a:sy n="39" d="100"/>
        </p:scale>
        <p:origin x="66" y="1704"/>
      </p:cViewPr>
      <p:guideLst>
        <p:guide orient="horz"/>
        <p:guide pos="76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IQ"/>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2D9B7505-EA2F-4B3B-BE27-33EAE4A3FBBE}" type="datetimeFigureOut">
              <a:rPr lang="ar-IQ" smtClean="0"/>
              <a:pPr/>
              <a:t>13/01/1443</a:t>
            </a:fld>
            <a:endParaRPr lang="ar-IQ"/>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ar-IQ"/>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IQ"/>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71514275-6088-4183-AE6D-EAA36CCE3ED8}" type="slidenum">
              <a:rPr lang="ar-IQ" smtClean="0"/>
              <a:pPr/>
              <a:t>‹#›</a:t>
            </a:fld>
            <a:endParaRPr lang="ar-IQ"/>
          </a:p>
        </p:txBody>
      </p:sp>
    </p:spTree>
    <p:extLst>
      <p:ext uri="{BB962C8B-B14F-4D97-AF65-F5344CB8AC3E}">
        <p14:creationId xmlns:p14="http://schemas.microsoft.com/office/powerpoint/2010/main" val="8349167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0EC1149-22A0-421B-BE86-7034BC64A151}" type="datetimeFigureOut">
              <a:rPr lang="ar-IQ" smtClean="0"/>
              <a:pPr/>
              <a:t>13/01/1443</a:t>
            </a:fld>
            <a:endParaRPr lang="ar-IQ"/>
          </a:p>
        </p:txBody>
      </p:sp>
      <p:sp>
        <p:nvSpPr>
          <p:cNvPr id="5" name="Footer Placeholder 4"/>
          <p:cNvSpPr>
            <a:spLocks noGrp="1"/>
          </p:cNvSpPr>
          <p:nvPr>
            <p:ph type="ftr" sz="quarter" idx="11"/>
          </p:nvPr>
        </p:nvSpPr>
        <p:spPr/>
        <p:txBody>
          <a:bodyPr/>
          <a:lstStyle/>
          <a:p>
            <a:endParaRPr lang="ar-IQ"/>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73118DE-E36F-4C22-AF15-F7C173C5F4BC}" type="slidenum">
              <a:rPr lang="ar-IQ" smtClean="0"/>
              <a:pPr/>
              <a:t>‹#›</a:t>
            </a:fld>
            <a:endParaRPr lang="ar-IQ"/>
          </a:p>
        </p:txBody>
      </p:sp>
    </p:spTree>
    <p:extLst>
      <p:ext uri="{BB962C8B-B14F-4D97-AF65-F5344CB8AC3E}">
        <p14:creationId xmlns:p14="http://schemas.microsoft.com/office/powerpoint/2010/main" val="89945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0EC1149-22A0-421B-BE86-7034BC64A151}" type="datetimeFigureOut">
              <a:rPr lang="ar-IQ" smtClean="0"/>
              <a:pPr/>
              <a:t>13/01/1443</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73118DE-E36F-4C22-AF15-F7C173C5F4BC}" type="slidenum">
              <a:rPr lang="ar-IQ" smtClean="0"/>
              <a:pPr/>
              <a:t>‹#›</a:t>
            </a:fld>
            <a:endParaRPr lang="ar-IQ"/>
          </a:p>
        </p:txBody>
      </p:sp>
    </p:spTree>
    <p:extLst>
      <p:ext uri="{BB962C8B-B14F-4D97-AF65-F5344CB8AC3E}">
        <p14:creationId xmlns:p14="http://schemas.microsoft.com/office/powerpoint/2010/main" val="4044447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0EC1149-22A0-421B-BE86-7034BC64A151}" type="datetimeFigureOut">
              <a:rPr lang="ar-IQ" smtClean="0"/>
              <a:pPr/>
              <a:t>13/01/1443</a:t>
            </a:fld>
            <a:endParaRPr lang="ar-IQ"/>
          </a:p>
        </p:txBody>
      </p:sp>
      <p:sp>
        <p:nvSpPr>
          <p:cNvPr id="5" name="Footer Placeholder 4"/>
          <p:cNvSpPr>
            <a:spLocks noGrp="1"/>
          </p:cNvSpPr>
          <p:nvPr>
            <p:ph type="ftr" sz="quarter" idx="11"/>
          </p:nvPr>
        </p:nvSpPr>
        <p:spPr/>
        <p:txBody>
          <a:bodyPr/>
          <a:lstStyle/>
          <a:p>
            <a:endParaRPr lang="ar-IQ"/>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73118DE-E36F-4C22-AF15-F7C173C5F4BC}" type="slidenum">
              <a:rPr lang="ar-IQ" smtClean="0"/>
              <a:pPr/>
              <a:t>‹#›</a:t>
            </a:fld>
            <a:endParaRPr lang="ar-IQ"/>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812590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00EC1149-22A0-421B-BE86-7034BC64A151}" type="datetimeFigureOut">
              <a:rPr lang="ar-IQ" smtClean="0"/>
              <a:pPr/>
              <a:t>13/01/1443</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73118DE-E36F-4C22-AF15-F7C173C5F4BC}" type="slidenum">
              <a:rPr lang="ar-IQ" smtClean="0"/>
              <a:pPr/>
              <a:t>‹#›</a:t>
            </a:fld>
            <a:endParaRPr lang="ar-IQ"/>
          </a:p>
        </p:txBody>
      </p:sp>
    </p:spTree>
    <p:extLst>
      <p:ext uri="{BB962C8B-B14F-4D97-AF65-F5344CB8AC3E}">
        <p14:creationId xmlns:p14="http://schemas.microsoft.com/office/powerpoint/2010/main" val="4476884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00EC1149-22A0-421B-BE86-7034BC64A151}" type="datetimeFigureOut">
              <a:rPr lang="ar-IQ" smtClean="0"/>
              <a:pPr/>
              <a:t>13/01/1443</a:t>
            </a:fld>
            <a:endParaRPr lang="ar-IQ"/>
          </a:p>
        </p:txBody>
      </p:sp>
      <p:sp>
        <p:nvSpPr>
          <p:cNvPr id="6" name="Footer Placeholder 5"/>
          <p:cNvSpPr>
            <a:spLocks noGrp="1"/>
          </p:cNvSpPr>
          <p:nvPr>
            <p:ph type="ftr" sz="quarter" idx="11"/>
          </p:nvPr>
        </p:nvSpPr>
        <p:spPr/>
        <p:txBody>
          <a:bodyPr/>
          <a:lstStyle/>
          <a:p>
            <a:endParaRPr lang="ar-IQ"/>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73118DE-E36F-4C22-AF15-F7C173C5F4BC}" type="slidenum">
              <a:rPr lang="ar-IQ" smtClean="0"/>
              <a:pPr/>
              <a:t>‹#›</a:t>
            </a:fld>
            <a:endParaRPr lang="ar-IQ"/>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781357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00EC1149-22A0-421B-BE86-7034BC64A151}" type="datetimeFigureOut">
              <a:rPr lang="ar-IQ" smtClean="0"/>
              <a:pPr/>
              <a:t>13/01/1443</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73118DE-E36F-4C22-AF15-F7C173C5F4BC}" type="slidenum">
              <a:rPr lang="ar-IQ" smtClean="0"/>
              <a:pPr/>
              <a:t>‹#›</a:t>
            </a:fld>
            <a:endParaRPr lang="ar-IQ"/>
          </a:p>
        </p:txBody>
      </p:sp>
    </p:spTree>
    <p:extLst>
      <p:ext uri="{BB962C8B-B14F-4D97-AF65-F5344CB8AC3E}">
        <p14:creationId xmlns:p14="http://schemas.microsoft.com/office/powerpoint/2010/main" val="18992002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EC1149-22A0-421B-BE86-7034BC64A151}" type="datetimeFigureOut">
              <a:rPr lang="ar-IQ" smtClean="0"/>
              <a:pPr/>
              <a:t>13/01/1443</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73118DE-E36F-4C22-AF15-F7C173C5F4BC}" type="slidenum">
              <a:rPr lang="ar-IQ" smtClean="0"/>
              <a:pPr/>
              <a:t>‹#›</a:t>
            </a:fld>
            <a:endParaRPr lang="ar-IQ"/>
          </a:p>
        </p:txBody>
      </p:sp>
    </p:spTree>
    <p:extLst>
      <p:ext uri="{BB962C8B-B14F-4D97-AF65-F5344CB8AC3E}">
        <p14:creationId xmlns:p14="http://schemas.microsoft.com/office/powerpoint/2010/main" val="30446626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EC1149-22A0-421B-BE86-7034BC64A151}" type="datetimeFigureOut">
              <a:rPr lang="ar-IQ" smtClean="0"/>
              <a:pPr/>
              <a:t>13/01/1443</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73118DE-E36F-4C22-AF15-F7C173C5F4BC}" type="slidenum">
              <a:rPr lang="ar-IQ" smtClean="0"/>
              <a:pPr/>
              <a:t>‹#›</a:t>
            </a:fld>
            <a:endParaRPr lang="ar-IQ"/>
          </a:p>
        </p:txBody>
      </p:sp>
    </p:spTree>
    <p:extLst>
      <p:ext uri="{BB962C8B-B14F-4D97-AF65-F5344CB8AC3E}">
        <p14:creationId xmlns:p14="http://schemas.microsoft.com/office/powerpoint/2010/main" val="1802726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EC1149-22A0-421B-BE86-7034BC64A151}" type="datetimeFigureOut">
              <a:rPr lang="ar-IQ" smtClean="0"/>
              <a:pPr/>
              <a:t>13/01/1443</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73118DE-E36F-4C22-AF15-F7C173C5F4BC}" type="slidenum">
              <a:rPr lang="ar-IQ" smtClean="0"/>
              <a:pPr/>
              <a:t>‹#›</a:t>
            </a:fld>
            <a:endParaRPr lang="ar-IQ"/>
          </a:p>
        </p:txBody>
      </p:sp>
    </p:spTree>
    <p:extLst>
      <p:ext uri="{BB962C8B-B14F-4D97-AF65-F5344CB8AC3E}">
        <p14:creationId xmlns:p14="http://schemas.microsoft.com/office/powerpoint/2010/main" val="2209663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0EC1149-22A0-421B-BE86-7034BC64A151}" type="datetimeFigureOut">
              <a:rPr lang="ar-IQ" smtClean="0"/>
              <a:pPr/>
              <a:t>13/01/1443</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73118DE-E36F-4C22-AF15-F7C173C5F4BC}" type="slidenum">
              <a:rPr lang="ar-IQ" smtClean="0"/>
              <a:pPr/>
              <a:t>‹#›</a:t>
            </a:fld>
            <a:endParaRPr lang="ar-IQ"/>
          </a:p>
        </p:txBody>
      </p:sp>
    </p:spTree>
    <p:extLst>
      <p:ext uri="{BB962C8B-B14F-4D97-AF65-F5344CB8AC3E}">
        <p14:creationId xmlns:p14="http://schemas.microsoft.com/office/powerpoint/2010/main" val="799919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0EC1149-22A0-421B-BE86-7034BC64A151}" type="datetimeFigureOut">
              <a:rPr lang="ar-IQ" smtClean="0"/>
              <a:pPr/>
              <a:t>13/01/1443</a:t>
            </a:fld>
            <a:endParaRPr lang="ar-IQ"/>
          </a:p>
        </p:txBody>
      </p:sp>
      <p:sp>
        <p:nvSpPr>
          <p:cNvPr id="6" name="Footer Placeholder 5"/>
          <p:cNvSpPr>
            <a:spLocks noGrp="1"/>
          </p:cNvSpPr>
          <p:nvPr>
            <p:ph type="ftr" sz="quarter" idx="11"/>
          </p:nvPr>
        </p:nvSpPr>
        <p:spPr/>
        <p:txBody>
          <a:bodyPr/>
          <a:lstStyle/>
          <a:p>
            <a:endParaRPr lang="ar-IQ"/>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73118DE-E36F-4C22-AF15-F7C173C5F4BC}" type="slidenum">
              <a:rPr lang="ar-IQ" smtClean="0"/>
              <a:pPr/>
              <a:t>‹#›</a:t>
            </a:fld>
            <a:endParaRPr lang="ar-IQ"/>
          </a:p>
        </p:txBody>
      </p:sp>
    </p:spTree>
    <p:extLst>
      <p:ext uri="{BB962C8B-B14F-4D97-AF65-F5344CB8AC3E}">
        <p14:creationId xmlns:p14="http://schemas.microsoft.com/office/powerpoint/2010/main" val="3648437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0EC1149-22A0-421B-BE86-7034BC64A151}" type="datetimeFigureOut">
              <a:rPr lang="ar-IQ" smtClean="0"/>
              <a:pPr/>
              <a:t>13/01/1443</a:t>
            </a:fld>
            <a:endParaRPr lang="ar-IQ"/>
          </a:p>
        </p:txBody>
      </p:sp>
      <p:sp>
        <p:nvSpPr>
          <p:cNvPr id="8" name="Footer Placeholder 7"/>
          <p:cNvSpPr>
            <a:spLocks noGrp="1"/>
          </p:cNvSpPr>
          <p:nvPr>
            <p:ph type="ftr" sz="quarter" idx="11"/>
          </p:nvPr>
        </p:nvSpPr>
        <p:spPr/>
        <p:txBody>
          <a:bodyPr/>
          <a:lstStyle/>
          <a:p>
            <a:endParaRPr lang="ar-IQ"/>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73118DE-E36F-4C22-AF15-F7C173C5F4BC}" type="slidenum">
              <a:rPr lang="ar-IQ" smtClean="0"/>
              <a:pPr/>
              <a:t>‹#›</a:t>
            </a:fld>
            <a:endParaRPr lang="ar-IQ"/>
          </a:p>
        </p:txBody>
      </p:sp>
    </p:spTree>
    <p:extLst>
      <p:ext uri="{BB962C8B-B14F-4D97-AF65-F5344CB8AC3E}">
        <p14:creationId xmlns:p14="http://schemas.microsoft.com/office/powerpoint/2010/main" val="2695430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EC1149-22A0-421B-BE86-7034BC64A151}" type="datetimeFigureOut">
              <a:rPr lang="ar-IQ" smtClean="0"/>
              <a:pPr/>
              <a:t>13/01/1443</a:t>
            </a:fld>
            <a:endParaRPr lang="ar-IQ"/>
          </a:p>
        </p:txBody>
      </p:sp>
      <p:sp>
        <p:nvSpPr>
          <p:cNvPr id="4" name="Footer Placeholder 3"/>
          <p:cNvSpPr>
            <a:spLocks noGrp="1"/>
          </p:cNvSpPr>
          <p:nvPr>
            <p:ph type="ftr" sz="quarter" idx="11"/>
          </p:nvPr>
        </p:nvSpPr>
        <p:spPr/>
        <p:txBody>
          <a:bodyPr/>
          <a:lstStyle/>
          <a:p>
            <a:endParaRPr lang="ar-IQ"/>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73118DE-E36F-4C22-AF15-F7C173C5F4BC}" type="slidenum">
              <a:rPr lang="ar-IQ" smtClean="0"/>
              <a:pPr/>
              <a:t>‹#›</a:t>
            </a:fld>
            <a:endParaRPr lang="ar-IQ"/>
          </a:p>
        </p:txBody>
      </p:sp>
    </p:spTree>
    <p:extLst>
      <p:ext uri="{BB962C8B-B14F-4D97-AF65-F5344CB8AC3E}">
        <p14:creationId xmlns:p14="http://schemas.microsoft.com/office/powerpoint/2010/main" val="664459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EC1149-22A0-421B-BE86-7034BC64A151}" type="datetimeFigureOut">
              <a:rPr lang="ar-IQ" smtClean="0"/>
              <a:pPr/>
              <a:t>13/01/1443</a:t>
            </a:fld>
            <a:endParaRPr lang="ar-IQ"/>
          </a:p>
        </p:txBody>
      </p:sp>
      <p:sp>
        <p:nvSpPr>
          <p:cNvPr id="3" name="Footer Placeholder 2"/>
          <p:cNvSpPr>
            <a:spLocks noGrp="1"/>
          </p:cNvSpPr>
          <p:nvPr>
            <p:ph type="ftr" sz="quarter" idx="11"/>
          </p:nvPr>
        </p:nvSpPr>
        <p:spPr/>
        <p:txBody>
          <a:bodyPr/>
          <a:lstStyle/>
          <a:p>
            <a:endParaRPr lang="ar-IQ"/>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73118DE-E36F-4C22-AF15-F7C173C5F4BC}" type="slidenum">
              <a:rPr lang="ar-IQ" smtClean="0"/>
              <a:pPr/>
              <a:t>‹#›</a:t>
            </a:fld>
            <a:endParaRPr lang="ar-IQ"/>
          </a:p>
        </p:txBody>
      </p:sp>
    </p:spTree>
    <p:extLst>
      <p:ext uri="{BB962C8B-B14F-4D97-AF65-F5344CB8AC3E}">
        <p14:creationId xmlns:p14="http://schemas.microsoft.com/office/powerpoint/2010/main" val="1879470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0EC1149-22A0-421B-BE86-7034BC64A151}" type="datetimeFigureOut">
              <a:rPr lang="ar-IQ" smtClean="0"/>
              <a:pPr/>
              <a:t>13/01/1443</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73118DE-E36F-4C22-AF15-F7C173C5F4BC}" type="slidenum">
              <a:rPr lang="ar-IQ" smtClean="0"/>
              <a:pPr/>
              <a:t>‹#›</a:t>
            </a:fld>
            <a:endParaRPr lang="ar-IQ"/>
          </a:p>
        </p:txBody>
      </p:sp>
    </p:spTree>
    <p:extLst>
      <p:ext uri="{BB962C8B-B14F-4D97-AF65-F5344CB8AC3E}">
        <p14:creationId xmlns:p14="http://schemas.microsoft.com/office/powerpoint/2010/main" val="2420936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0EC1149-22A0-421B-BE86-7034BC64A151}" type="datetimeFigureOut">
              <a:rPr lang="ar-IQ" smtClean="0"/>
              <a:pPr/>
              <a:t>13/01/1443</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73118DE-E36F-4C22-AF15-F7C173C5F4BC}" type="slidenum">
              <a:rPr lang="ar-IQ" smtClean="0"/>
              <a:pPr/>
              <a:t>‹#›</a:t>
            </a:fld>
            <a:endParaRPr lang="ar-IQ"/>
          </a:p>
        </p:txBody>
      </p:sp>
    </p:spTree>
    <p:extLst>
      <p:ext uri="{BB962C8B-B14F-4D97-AF65-F5344CB8AC3E}">
        <p14:creationId xmlns:p14="http://schemas.microsoft.com/office/powerpoint/2010/main" val="2856038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0EC1149-22A0-421B-BE86-7034BC64A151}" type="datetimeFigureOut">
              <a:rPr lang="ar-IQ" smtClean="0"/>
              <a:pPr/>
              <a:t>13/01/1443</a:t>
            </a:fld>
            <a:endParaRPr lang="ar-IQ"/>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73118DE-E36F-4C22-AF15-F7C173C5F4BC}" type="slidenum">
              <a:rPr lang="ar-IQ" smtClean="0"/>
              <a:pPr/>
              <a:t>‹#›</a:t>
            </a:fld>
            <a:endParaRPr lang="ar-IQ"/>
          </a:p>
        </p:txBody>
      </p:sp>
    </p:spTree>
    <p:extLst>
      <p:ext uri="{BB962C8B-B14F-4D97-AF65-F5344CB8AC3E}">
        <p14:creationId xmlns:p14="http://schemas.microsoft.com/office/powerpoint/2010/main" val="9700159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026" y="371015"/>
            <a:ext cx="8911687" cy="1280890"/>
          </a:xfrm>
        </p:spPr>
        <p:txBody>
          <a:bodyPr>
            <a:normAutofit fontScale="90000"/>
          </a:bodyPr>
          <a:lstStyle/>
          <a:p>
            <a:pPr algn="r" rtl="1"/>
            <a:r>
              <a:rPr lang="ar-IQ" sz="4900" b="1" dirty="0">
                <a:solidFill>
                  <a:srgbClr val="FF0000"/>
                </a:solidFill>
                <a:latin typeface="Arabic Typesetting" panose="03020402040406030203" pitchFamily="66" charset="-78"/>
                <a:cs typeface="Arabic Typesetting" panose="03020402040406030203" pitchFamily="66" charset="-78"/>
              </a:rPr>
              <a:t>  الاشراط الإجرائي </a:t>
            </a:r>
            <a:r>
              <a:rPr lang="en-US" sz="4900" b="1" dirty="0">
                <a:solidFill>
                  <a:srgbClr val="FF0000"/>
                </a:solidFill>
                <a:latin typeface="Arabic Typesetting" panose="03020402040406030203" pitchFamily="66" charset="-78"/>
                <a:cs typeface="Arabic Typesetting" panose="03020402040406030203" pitchFamily="66" charset="-78"/>
              </a:rPr>
              <a:t>Operant Conditioning</a:t>
            </a:r>
            <a:br>
              <a:rPr lang="en-US" b="1" dirty="0">
                <a:solidFill>
                  <a:srgbClr val="FF0000"/>
                </a:solidFill>
              </a:rPr>
            </a:br>
            <a:endParaRPr lang="ar-IQ" b="1" dirty="0">
              <a:solidFill>
                <a:srgbClr val="FF0000"/>
              </a:solidFill>
            </a:endParaRPr>
          </a:p>
        </p:txBody>
      </p:sp>
      <p:sp>
        <p:nvSpPr>
          <p:cNvPr id="3" name="Content Placeholder 2"/>
          <p:cNvSpPr>
            <a:spLocks noGrp="1"/>
          </p:cNvSpPr>
          <p:nvPr>
            <p:ph idx="1"/>
          </p:nvPr>
        </p:nvSpPr>
        <p:spPr/>
        <p:txBody>
          <a:bodyPr>
            <a:normAutofit/>
          </a:bodyPr>
          <a:lstStyle/>
          <a:p>
            <a:pPr marL="0" indent="0">
              <a:buNone/>
            </a:pPr>
            <a:endParaRPr lang="ar-IQ" sz="3600" dirty="0">
              <a:latin typeface="Arabic Typesetting" panose="03020402040406030203" pitchFamily="66" charset="-78"/>
              <a:cs typeface="Arabic Typesetting" panose="03020402040406030203" pitchFamily="66" charset="-78"/>
            </a:endParaRPr>
          </a:p>
          <a:p>
            <a:pPr marL="0" indent="0">
              <a:buNone/>
            </a:pPr>
            <a:r>
              <a:rPr lang="ar-IQ" sz="3600" dirty="0">
                <a:latin typeface="Arabic Typesetting" panose="03020402040406030203" pitchFamily="66" charset="-78"/>
                <a:cs typeface="Arabic Typesetting" panose="03020402040406030203" pitchFamily="66" charset="-78"/>
              </a:rPr>
              <a:t>جاء بهذا المنهج عالم النفس الأمريكي </a:t>
            </a:r>
          </a:p>
          <a:p>
            <a:pPr marL="0" indent="0">
              <a:buNone/>
            </a:pPr>
            <a:r>
              <a:rPr lang="ar-IQ" sz="3600" b="1" dirty="0">
                <a:latin typeface="Arabic Typesetting" panose="03020402040406030203" pitchFamily="66" charset="-78"/>
                <a:cs typeface="Arabic Typesetting" panose="03020402040406030203" pitchFamily="66" charset="-78"/>
              </a:rPr>
              <a:t>بورهوس فريدريك سكينر </a:t>
            </a:r>
            <a:r>
              <a:rPr lang="en-US" sz="3600" dirty="0">
                <a:latin typeface="Arabic Typesetting" panose="03020402040406030203" pitchFamily="66" charset="-78"/>
                <a:cs typeface="Arabic Typesetting" panose="03020402040406030203" pitchFamily="66" charset="-78"/>
              </a:rPr>
              <a:t>B. F." Skinner</a:t>
            </a:r>
            <a:r>
              <a:rPr lang="ar-IQ" sz="3600" dirty="0">
                <a:latin typeface="Arabic Typesetting" panose="03020402040406030203" pitchFamily="66" charset="-78"/>
                <a:cs typeface="Arabic Typesetting" panose="03020402040406030203" pitchFamily="66" charset="-78"/>
              </a:rPr>
              <a:t>. </a:t>
            </a:r>
          </a:p>
          <a:p>
            <a:pPr marL="0" indent="0">
              <a:buNone/>
            </a:pPr>
            <a:r>
              <a:rPr lang="ar-IQ" sz="3600" dirty="0">
                <a:latin typeface="Arabic Typesetting" panose="03020402040406030203" pitchFamily="66" charset="-78"/>
                <a:cs typeface="Arabic Typesetting" panose="03020402040406030203" pitchFamily="66" charset="-78"/>
              </a:rPr>
              <a:t>هو منهج في التعلم يظهر من خلال المكافأة  </a:t>
            </a:r>
          </a:p>
          <a:p>
            <a:pPr marL="0" indent="0">
              <a:buNone/>
            </a:pPr>
            <a:r>
              <a:rPr lang="ar-IQ" sz="3600" dirty="0">
                <a:latin typeface="Arabic Typesetting" panose="03020402040406030203" pitchFamily="66" charset="-78"/>
                <a:cs typeface="Arabic Typesetting" panose="03020402040406030203" pitchFamily="66" charset="-78"/>
              </a:rPr>
              <a:t> </a:t>
            </a:r>
            <a:r>
              <a:rPr lang="en-US" sz="3600" dirty="0">
                <a:latin typeface="Arabic Typesetting" panose="03020402040406030203" pitchFamily="66" charset="-78"/>
                <a:cs typeface="Arabic Typesetting" panose="03020402040406030203" pitchFamily="66" charset="-78"/>
              </a:rPr>
              <a:t>rewards</a:t>
            </a:r>
            <a:r>
              <a:rPr lang="ar-SA" sz="3600" dirty="0">
                <a:latin typeface="Arabic Typesetting" panose="03020402040406030203" pitchFamily="66" charset="-78"/>
                <a:cs typeface="Arabic Typesetting" panose="03020402040406030203" pitchFamily="66" charset="-78"/>
              </a:rPr>
              <a:t> والعقاب </a:t>
            </a:r>
            <a:r>
              <a:rPr lang="en-US" sz="3600" dirty="0">
                <a:latin typeface="Arabic Typesetting" panose="03020402040406030203" pitchFamily="66" charset="-78"/>
                <a:cs typeface="Arabic Typesetting" panose="03020402040406030203" pitchFamily="66" charset="-78"/>
              </a:rPr>
              <a:t>punishments</a:t>
            </a:r>
            <a:r>
              <a:rPr lang="ar-IQ" sz="3600" dirty="0">
                <a:latin typeface="Arabic Typesetting" panose="03020402040406030203" pitchFamily="66" charset="-78"/>
                <a:cs typeface="Arabic Typesetting" panose="03020402040406030203" pitchFamily="66" charset="-78"/>
              </a:rPr>
              <a:t> لسلوك المُتَعَلِم. </a:t>
            </a:r>
          </a:p>
        </p:txBody>
      </p:sp>
      <p:pic>
        <p:nvPicPr>
          <p:cNvPr id="4" name="Picture 3"/>
          <p:cNvPicPr>
            <a:picLocks noChangeAspect="1"/>
          </p:cNvPicPr>
          <p:nvPr/>
        </p:nvPicPr>
        <p:blipFill>
          <a:blip r:embed="rId2" cstate="print"/>
          <a:stretch>
            <a:fillRect/>
          </a:stretch>
        </p:blipFill>
        <p:spPr>
          <a:xfrm>
            <a:off x="3098800" y="2451100"/>
            <a:ext cx="2857500" cy="2857500"/>
          </a:xfrm>
          <a:prstGeom prst="rect">
            <a:avLst/>
          </a:prstGeom>
        </p:spPr>
      </p:pic>
    </p:spTree>
    <p:extLst>
      <p:ext uri="{BB962C8B-B14F-4D97-AF65-F5344CB8AC3E}">
        <p14:creationId xmlns:p14="http://schemas.microsoft.com/office/powerpoint/2010/main" val="2764438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794681"/>
            <a:ext cx="8915400" cy="4116541"/>
          </a:xfrm>
        </p:spPr>
        <p:txBody>
          <a:bodyPr>
            <a:noAutofit/>
          </a:bodyPr>
          <a:lstStyle/>
          <a:p>
            <a:pPr marL="0" indent="0" algn="just">
              <a:buNone/>
            </a:pPr>
            <a:endParaRPr lang="ar-IQ" sz="3600" dirty="0">
              <a:latin typeface="Arabic Typesetting" panose="03020402040406030203" pitchFamily="66" charset="-78"/>
              <a:cs typeface="Arabic Typesetting" panose="03020402040406030203" pitchFamily="66" charset="-78"/>
            </a:endParaRPr>
          </a:p>
          <a:p>
            <a:pPr marL="0" indent="0" algn="just">
              <a:buNone/>
            </a:pPr>
            <a:r>
              <a:rPr lang="ar-IQ" sz="3600" dirty="0">
                <a:latin typeface="Arabic Typesetting" panose="03020402040406030203" pitchFamily="66" charset="-78"/>
                <a:cs typeface="Arabic Typesetting" panose="03020402040406030203" pitchFamily="66" charset="-78"/>
              </a:rPr>
              <a:t>لقد وجد سكنر </a:t>
            </a:r>
            <a:r>
              <a:rPr lang="ar-IQ" sz="3600" b="1" u="sng" dirty="0">
                <a:latin typeface="Arabic Typesetting" panose="03020402040406030203" pitchFamily="66" charset="-78"/>
                <a:cs typeface="Arabic Typesetting" panose="03020402040406030203" pitchFamily="66" charset="-78"/>
              </a:rPr>
              <a:t>ان السلوك لا يعتمد على المثير الذي يسبقه </a:t>
            </a:r>
            <a:r>
              <a:rPr lang="ar-IQ" sz="3600" dirty="0">
                <a:latin typeface="Arabic Typesetting" panose="03020402040406030203" pitchFamily="66" charset="-78"/>
                <a:cs typeface="Arabic Typesetting" panose="03020402040406030203" pitchFamily="66" charset="-78"/>
              </a:rPr>
              <a:t>(بغض النظر عما اذا كان هذا المثير ايجابيا أو سلبيا) وهذا يعارض ما أشار له كل من بافلوف و واطسن، وبدلا من ذلك وجد سكنر </a:t>
            </a:r>
            <a:r>
              <a:rPr lang="ar-IQ" sz="3600" b="1" u="sng" dirty="0">
                <a:latin typeface="Arabic Typesetting" panose="03020402040406030203" pitchFamily="66" charset="-78"/>
                <a:cs typeface="Arabic Typesetting" panose="03020402040406030203" pitchFamily="66" charset="-78"/>
              </a:rPr>
              <a:t>ان السلوك يعتمد على ما يحدث بعده</a:t>
            </a:r>
            <a:r>
              <a:rPr lang="ar-IQ" sz="3600" dirty="0">
                <a:latin typeface="Arabic Typesetting" panose="03020402040406030203" pitchFamily="66" charset="-78"/>
                <a:cs typeface="Arabic Typesetting" panose="03020402040406030203" pitchFamily="66" charset="-78"/>
              </a:rPr>
              <a:t>. وقد أطلق سكنر على هذا السلوك بالسلوك الإجرائي </a:t>
            </a:r>
            <a:r>
              <a:rPr lang="en-US" sz="3600" dirty="0">
                <a:latin typeface="Arabic Typesetting" panose="03020402040406030203" pitchFamily="66" charset="-78"/>
                <a:cs typeface="Arabic Typesetting" panose="03020402040406030203" pitchFamily="66" charset="-78"/>
              </a:rPr>
              <a:t>operant behavior</a:t>
            </a:r>
            <a:r>
              <a:rPr lang="ar-IQ" sz="3600" dirty="0">
                <a:latin typeface="Arabic Typesetting" panose="03020402040406030203" pitchFamily="66" charset="-78"/>
                <a:cs typeface="Arabic Typesetting" panose="03020402040406030203" pitchFamily="66" charset="-78"/>
              </a:rPr>
              <a:t> أو الاشراط الوسيلي </a:t>
            </a:r>
            <a:r>
              <a:rPr lang="en-US" sz="3600" dirty="0">
                <a:latin typeface="Arabic Typesetting" panose="03020402040406030203" pitchFamily="66" charset="-78"/>
                <a:cs typeface="Arabic Typesetting" panose="03020402040406030203" pitchFamily="66" charset="-78"/>
              </a:rPr>
              <a:t>instrumental conditioning</a:t>
            </a:r>
            <a:r>
              <a:rPr lang="ar-IQ" sz="3600" dirty="0">
                <a:latin typeface="Arabic Typesetting" panose="03020402040406030203" pitchFamily="66" charset="-78"/>
                <a:cs typeface="Arabic Typesetting" panose="03020402040406030203" pitchFamily="66" charset="-78"/>
              </a:rPr>
              <a:t>.</a:t>
            </a:r>
          </a:p>
          <a:p>
            <a:pPr marL="0" indent="0" algn="just">
              <a:buNone/>
            </a:pPr>
            <a:r>
              <a:rPr lang="ar-IQ" sz="3600" dirty="0">
                <a:latin typeface="Arabic Typesetting" panose="03020402040406030203" pitchFamily="66" charset="-78"/>
                <a:cs typeface="Arabic Typesetting" panose="03020402040406030203" pitchFamily="66" charset="-78"/>
              </a:rPr>
              <a:t> </a:t>
            </a:r>
          </a:p>
        </p:txBody>
      </p:sp>
    </p:spTree>
    <p:extLst>
      <p:ext uri="{BB962C8B-B14F-4D97-AF65-F5344CB8AC3E}">
        <p14:creationId xmlns:p14="http://schemas.microsoft.com/office/powerpoint/2010/main" val="3748783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ar-IQ" sz="3600" dirty="0">
                <a:latin typeface="Arabic Typesetting" panose="03020402040406030203" pitchFamily="66" charset="-78"/>
                <a:cs typeface="Arabic Typesetting" panose="03020402040406030203" pitchFamily="66" charset="-78"/>
              </a:rPr>
              <a:t>مثال على الاشراط الإجرائي، بإمكاننا ان نعثر على مثال عن الاشراط الإجرائي فيما يحيط بنا، نستطيع ان نرى الطلبة يحاولون إكمال واجباتهم لأنهم يريدون الحصول على المكافأة من الوالدين أو من المعلمين والمدرسين. في هذه الحالة فان المكافأة أو الوعد بها تسبب </a:t>
            </a:r>
            <a:r>
              <a:rPr lang="ar-IQ" sz="3600" b="1" dirty="0">
                <a:solidFill>
                  <a:srgbClr val="FF0000"/>
                </a:solidFill>
                <a:latin typeface="Arabic Typesetting" panose="03020402040406030203" pitchFamily="66" charset="-78"/>
                <a:cs typeface="Arabic Typesetting" panose="03020402040406030203" pitchFamily="66" charset="-78"/>
              </a:rPr>
              <a:t>زيادة أو تسارع </a:t>
            </a:r>
            <a:r>
              <a:rPr lang="en-US" sz="3600" b="1" dirty="0">
                <a:solidFill>
                  <a:srgbClr val="FF0000"/>
                </a:solidFill>
                <a:latin typeface="Arabic Typesetting" panose="03020402040406030203" pitchFamily="66" charset="-78"/>
                <a:cs typeface="Arabic Typesetting" panose="03020402040406030203" pitchFamily="66" charset="-78"/>
              </a:rPr>
              <a:t> increase</a:t>
            </a:r>
            <a:r>
              <a:rPr lang="ar-IQ" sz="3600" b="1" dirty="0">
                <a:solidFill>
                  <a:srgbClr val="FF0000"/>
                </a:solidFill>
                <a:latin typeface="Arabic Typesetting" panose="03020402040406030203" pitchFamily="66" charset="-78"/>
                <a:cs typeface="Arabic Typesetting" panose="03020402040406030203" pitchFamily="66" charset="-78"/>
              </a:rPr>
              <a:t> في السلوك المرغوب به</a:t>
            </a:r>
            <a:r>
              <a:rPr lang="ar-IQ" sz="3600" dirty="0">
                <a:latin typeface="Arabic Typesetting" panose="03020402040406030203" pitchFamily="66" charset="-78"/>
                <a:cs typeface="Arabic Typesetting" panose="03020402040406030203" pitchFamily="66" charset="-78"/>
              </a:rPr>
              <a:t>.</a:t>
            </a:r>
          </a:p>
          <a:p>
            <a:pPr marL="0" indent="0">
              <a:buNone/>
            </a:pPr>
            <a:endParaRPr lang="ar-IQ"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842989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E37869-F289-41DF-9B12-769A9A054CC2}"/>
              </a:ext>
            </a:extLst>
          </p:cNvPr>
          <p:cNvSpPr>
            <a:spLocks noGrp="1"/>
          </p:cNvSpPr>
          <p:nvPr>
            <p:ph idx="1"/>
          </p:nvPr>
        </p:nvSpPr>
        <p:spPr/>
        <p:txBody>
          <a:bodyPr>
            <a:normAutofit/>
          </a:bodyPr>
          <a:lstStyle/>
          <a:p>
            <a:pPr marL="0" indent="0" algn="just">
              <a:buNone/>
            </a:pPr>
            <a:r>
              <a:rPr lang="ar-IQ" sz="3600" dirty="0">
                <a:latin typeface="Arabic Typesetting" panose="03020402040406030203" pitchFamily="66" charset="-78"/>
                <a:cs typeface="Arabic Typesetting" panose="03020402040406030203" pitchFamily="66" charset="-78"/>
              </a:rPr>
              <a:t>ولكن الاشراط الإجرائي يمكن استخدامه أيضاً </a:t>
            </a:r>
            <a:r>
              <a:rPr lang="ar-IQ" sz="3600" b="1" dirty="0">
                <a:solidFill>
                  <a:srgbClr val="FF0000"/>
                </a:solidFill>
                <a:latin typeface="Arabic Typesetting" panose="03020402040406030203" pitchFamily="66" charset="-78"/>
                <a:cs typeface="Arabic Typesetting" panose="03020402040406030203" pitchFamily="66" charset="-78"/>
              </a:rPr>
              <a:t>لتقليل </a:t>
            </a:r>
            <a:r>
              <a:rPr lang="en-US" sz="3600" b="1" dirty="0">
                <a:solidFill>
                  <a:srgbClr val="FF0000"/>
                </a:solidFill>
                <a:latin typeface="Arabic Typesetting" panose="03020402040406030203" pitchFamily="66" charset="-78"/>
                <a:cs typeface="Arabic Typesetting" panose="03020402040406030203" pitchFamily="66" charset="-78"/>
              </a:rPr>
              <a:t>decrease </a:t>
            </a:r>
            <a:r>
              <a:rPr lang="ar-IQ" sz="3600" b="1" dirty="0">
                <a:solidFill>
                  <a:srgbClr val="FF0000"/>
                </a:solidFill>
                <a:latin typeface="Arabic Typesetting" panose="03020402040406030203" pitchFamily="66" charset="-78"/>
                <a:cs typeface="Arabic Typesetting" panose="03020402040406030203" pitchFamily="66" charset="-78"/>
              </a:rPr>
              <a:t> السلوك أو حتى منع السلوك غير المرغوب به. </a:t>
            </a:r>
            <a:r>
              <a:rPr lang="ar-IQ" sz="3600" dirty="0">
                <a:latin typeface="Arabic Typesetting" panose="03020402040406030203" pitchFamily="66" charset="-78"/>
                <a:cs typeface="Arabic Typesetting" panose="03020402040406030203" pitchFamily="66" charset="-78"/>
              </a:rPr>
              <a:t>على سبيل المثال، تخبر المعلمة طلبتها الصغار بأنها سوف تسمح لأكثر الطلبة هدوءا بالخروج من الصف عندما يقرع جرس المدرسة. إجراء مثل هذا سوف يقلل والى حد بعيد من سلوك الطلبة الصغار غير المنضبط.  </a:t>
            </a:r>
            <a:endParaRPr lang="en-US" sz="3600" dirty="0">
              <a:latin typeface="Arabic Typesetting" panose="03020402040406030203" pitchFamily="66" charset="-78"/>
              <a:cs typeface="Arabic Typesetting" panose="03020402040406030203" pitchFamily="66" charset="-78"/>
            </a:endParaRPr>
          </a:p>
          <a:p>
            <a:pPr marL="0" indent="0" algn="just">
              <a:buNone/>
            </a:pPr>
            <a:endParaRPr lang="en-US" sz="3600" dirty="0"/>
          </a:p>
        </p:txBody>
      </p:sp>
    </p:spTree>
    <p:extLst>
      <p:ext uri="{BB962C8B-B14F-4D97-AF65-F5344CB8AC3E}">
        <p14:creationId xmlns:p14="http://schemas.microsoft.com/office/powerpoint/2010/main" val="1483739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sz="4400" b="1" dirty="0">
                <a:latin typeface="Arabic Typesetting" panose="03020402040406030203" pitchFamily="66" charset="-78"/>
                <a:cs typeface="Arabic Typesetting" panose="03020402040406030203" pitchFamily="66" charset="-78"/>
              </a:rPr>
              <a:t>المبادئ الأساسية للإشراط الإجرائي</a:t>
            </a:r>
            <a:br>
              <a:rPr lang="en-US" dirty="0"/>
            </a:br>
            <a:endParaRPr lang="ar-IQ" dirty="0"/>
          </a:p>
        </p:txBody>
      </p:sp>
      <p:sp>
        <p:nvSpPr>
          <p:cNvPr id="3" name="Content Placeholder 2"/>
          <p:cNvSpPr>
            <a:spLocks noGrp="1"/>
          </p:cNvSpPr>
          <p:nvPr>
            <p:ph idx="1"/>
          </p:nvPr>
        </p:nvSpPr>
        <p:spPr/>
        <p:txBody>
          <a:bodyPr>
            <a:noAutofit/>
          </a:bodyPr>
          <a:lstStyle/>
          <a:p>
            <a:pPr marL="0" indent="0">
              <a:buNone/>
            </a:pPr>
            <a:endParaRPr lang="ar-IQ" sz="3600" dirty="0">
              <a:latin typeface="Arabic Typesetting" panose="03020402040406030203" pitchFamily="66" charset="-78"/>
              <a:cs typeface="Arabic Typesetting" panose="03020402040406030203" pitchFamily="66" charset="-78"/>
            </a:endParaRPr>
          </a:p>
          <a:p>
            <a:pPr lvl="0">
              <a:buFont typeface="+mj-lt"/>
              <a:buAutoNum type="arabicPeriod"/>
            </a:pPr>
            <a:r>
              <a:rPr lang="ar-IQ" sz="3600" b="1" dirty="0">
                <a:solidFill>
                  <a:srgbClr val="FF0000"/>
                </a:solidFill>
                <a:latin typeface="Arabic Typesetting" panose="03020402040406030203" pitchFamily="66" charset="-78"/>
                <a:cs typeface="Arabic Typesetting" panose="03020402040406030203" pitchFamily="66" charset="-78"/>
              </a:rPr>
              <a:t>التعزيز </a:t>
            </a:r>
            <a:r>
              <a:rPr lang="en-US" sz="3600" b="1" dirty="0">
                <a:solidFill>
                  <a:srgbClr val="FF0000"/>
                </a:solidFill>
                <a:latin typeface="Arabic Typesetting" panose="03020402040406030203" pitchFamily="66" charset="-78"/>
                <a:cs typeface="Arabic Typesetting" panose="03020402040406030203" pitchFamily="66" charset="-78"/>
              </a:rPr>
              <a:t>reinforcement</a:t>
            </a:r>
            <a:r>
              <a:rPr lang="ar-SA" sz="3600" dirty="0">
                <a:latin typeface="Arabic Typesetting" panose="03020402040406030203" pitchFamily="66" charset="-78"/>
                <a:cs typeface="Arabic Typesetting" panose="03020402040406030203" pitchFamily="66" charset="-78"/>
              </a:rPr>
              <a:t>، </a:t>
            </a:r>
            <a:r>
              <a:rPr lang="ar-IQ" sz="3600" dirty="0">
                <a:latin typeface="Arabic Typesetting" panose="03020402040406030203" pitchFamily="66" charset="-78"/>
                <a:cs typeface="Arabic Typesetting" panose="03020402040406030203" pitchFamily="66" charset="-78"/>
              </a:rPr>
              <a:t>أي حدث</a:t>
            </a:r>
            <a:r>
              <a:rPr lang="en-US" sz="3600" dirty="0">
                <a:latin typeface="Arabic Typesetting" panose="03020402040406030203" pitchFamily="66" charset="-78"/>
                <a:cs typeface="Arabic Typesetting" panose="03020402040406030203" pitchFamily="66" charset="-78"/>
              </a:rPr>
              <a:t>event </a:t>
            </a:r>
            <a:r>
              <a:rPr lang="ar-IQ" sz="3600" dirty="0">
                <a:latin typeface="Arabic Typesetting" panose="03020402040406030203" pitchFamily="66" charset="-78"/>
                <a:cs typeface="Arabic Typesetting" panose="03020402040406030203" pitchFamily="66" charset="-78"/>
              </a:rPr>
              <a:t> أو ناتج </a:t>
            </a:r>
            <a:r>
              <a:rPr lang="en-US" sz="3600" dirty="0">
                <a:latin typeface="Arabic Typesetting" panose="03020402040406030203" pitchFamily="66" charset="-78"/>
                <a:cs typeface="Arabic Typesetting" panose="03020402040406030203" pitchFamily="66" charset="-78"/>
              </a:rPr>
              <a:t>outcome </a:t>
            </a:r>
            <a:r>
              <a:rPr lang="ar-IQ" sz="3600" dirty="0">
                <a:latin typeface="Arabic Typesetting" panose="03020402040406030203" pitchFamily="66" charset="-78"/>
                <a:cs typeface="Arabic Typesetting" panose="03020402040406030203" pitchFamily="66" charset="-78"/>
              </a:rPr>
              <a:t> يقوي أو يُسَرِع السلوك. وهناك نوعان من المعززات:</a:t>
            </a:r>
            <a:endParaRPr lang="en-US" sz="3600" dirty="0">
              <a:latin typeface="Arabic Typesetting" panose="03020402040406030203" pitchFamily="66" charset="-78"/>
              <a:cs typeface="Arabic Typesetting" panose="03020402040406030203" pitchFamily="66" charset="-78"/>
            </a:endParaRPr>
          </a:p>
          <a:p>
            <a:pPr lvl="1"/>
            <a:r>
              <a:rPr lang="ar-IQ" sz="3600" dirty="0">
                <a:latin typeface="Arabic Typesetting" panose="03020402040406030203" pitchFamily="66" charset="-78"/>
                <a:cs typeface="Arabic Typesetting" panose="03020402040406030203" pitchFamily="66" charset="-78"/>
              </a:rPr>
              <a:t>التعزيز الايجابي </a:t>
            </a:r>
            <a:r>
              <a:rPr lang="en-US" sz="3600" b="1" dirty="0">
                <a:latin typeface="Arabic Typesetting" panose="03020402040406030203" pitchFamily="66" charset="-78"/>
                <a:cs typeface="Arabic Typesetting" panose="03020402040406030203" pitchFamily="66" charset="-78"/>
              </a:rPr>
              <a:t> Positive reinforcement</a:t>
            </a:r>
            <a:r>
              <a:rPr lang="ar-IQ" sz="3600" dirty="0">
                <a:latin typeface="Arabic Typesetting" panose="03020402040406030203" pitchFamily="66" charset="-78"/>
                <a:cs typeface="Arabic Typesetting" panose="03020402040406030203" pitchFamily="66" charset="-78"/>
              </a:rPr>
              <a:t> وهو حدث محبب أو مرغوب به يتم تقديمه بعد السلوك المرغوب او المقبول .</a:t>
            </a:r>
          </a:p>
        </p:txBody>
      </p:sp>
    </p:spTree>
    <p:extLst>
      <p:ext uri="{BB962C8B-B14F-4D97-AF65-F5344CB8AC3E}">
        <p14:creationId xmlns:p14="http://schemas.microsoft.com/office/powerpoint/2010/main" val="3670889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EDA86E-19D3-4030-9F53-EE2DB29CA844}"/>
              </a:ext>
            </a:extLst>
          </p:cNvPr>
          <p:cNvSpPr>
            <a:spLocks noGrp="1"/>
          </p:cNvSpPr>
          <p:nvPr>
            <p:ph idx="1"/>
          </p:nvPr>
        </p:nvSpPr>
        <p:spPr/>
        <p:txBody>
          <a:bodyPr/>
          <a:lstStyle/>
          <a:p>
            <a:pPr lvl="1"/>
            <a:endParaRPr lang="en-US" sz="3600" dirty="0">
              <a:latin typeface="Arabic Typesetting" panose="03020402040406030203" pitchFamily="66" charset="-78"/>
              <a:cs typeface="Arabic Typesetting" panose="03020402040406030203" pitchFamily="66" charset="-78"/>
            </a:endParaRPr>
          </a:p>
          <a:p>
            <a:pPr lvl="1"/>
            <a:r>
              <a:rPr lang="ar-IQ" sz="3600" dirty="0">
                <a:latin typeface="Arabic Typesetting" panose="03020402040406030203" pitchFamily="66" charset="-78"/>
                <a:cs typeface="Arabic Typesetting" panose="03020402040406030203" pitchFamily="66" charset="-78"/>
              </a:rPr>
              <a:t>التعزيز السلبي </a:t>
            </a:r>
            <a:r>
              <a:rPr lang="en-US" sz="3600" b="1" dirty="0">
                <a:latin typeface="Arabic Typesetting" panose="03020402040406030203" pitchFamily="66" charset="-78"/>
                <a:cs typeface="Arabic Typesetting" panose="03020402040406030203" pitchFamily="66" charset="-78"/>
              </a:rPr>
              <a:t>Negative reinforcement </a:t>
            </a:r>
            <a:r>
              <a:rPr lang="ar-IQ" sz="3600" b="1" dirty="0">
                <a:latin typeface="Arabic Typesetting" panose="03020402040406030203" pitchFamily="66" charset="-78"/>
                <a:cs typeface="Arabic Typesetting" panose="03020402040406030203" pitchFamily="66" charset="-78"/>
              </a:rPr>
              <a:t> </a:t>
            </a:r>
            <a:r>
              <a:rPr lang="ar-IQ" sz="3600" dirty="0">
                <a:latin typeface="Arabic Typesetting" panose="03020402040406030203" pitchFamily="66" charset="-78"/>
                <a:cs typeface="Arabic Typesetting" panose="03020402040406030203" pitchFamily="66" charset="-78"/>
              </a:rPr>
              <a:t>وهو يتضمن إزالة حدث أو ناتج مكروه أو منفر بعد القيام بسلوك مرغوب او مقبول.</a:t>
            </a:r>
            <a:endParaRPr lang="en-US" sz="3600" dirty="0">
              <a:latin typeface="Arabic Typesetting" panose="03020402040406030203" pitchFamily="66" charset="-78"/>
              <a:cs typeface="Arabic Typesetting" panose="03020402040406030203" pitchFamily="66" charset="-78"/>
            </a:endParaRPr>
          </a:p>
          <a:p>
            <a:pPr marL="0" indent="0">
              <a:buNone/>
            </a:pPr>
            <a:r>
              <a:rPr lang="ar-IQ" sz="3600" b="1" u="sng" dirty="0">
                <a:latin typeface="Arabic Typesetting" panose="03020402040406030203" pitchFamily="66" charset="-78"/>
                <a:cs typeface="Arabic Typesetting" panose="03020402040406030203" pitchFamily="66" charset="-78"/>
              </a:rPr>
              <a:t>وفي كلا حالتي التعزيز هذين، فأن وتيرة السلوك المرغوب به سوف ترتفع  </a:t>
            </a:r>
            <a:r>
              <a:rPr lang="en-US" sz="3600" b="1" u="sng" dirty="0">
                <a:latin typeface="Arabic Typesetting" panose="03020402040406030203" pitchFamily="66" charset="-78"/>
                <a:cs typeface="Arabic Typesetting" panose="03020402040406030203" pitchFamily="66" charset="-78"/>
              </a:rPr>
              <a:t>increases</a:t>
            </a:r>
            <a:r>
              <a:rPr lang="ar-SA" sz="3600" b="1" u="sng" dirty="0">
                <a:latin typeface="Arabic Typesetting" panose="03020402040406030203" pitchFamily="66" charset="-78"/>
                <a:cs typeface="Arabic Typesetting" panose="03020402040406030203" pitchFamily="66" charset="-78"/>
              </a:rPr>
              <a:t>.</a:t>
            </a:r>
            <a:endParaRPr lang="en-US" sz="3600" b="1" u="sng" dirty="0">
              <a:latin typeface="Arabic Typesetting" panose="03020402040406030203" pitchFamily="66" charset="-78"/>
              <a:cs typeface="Arabic Typesetting" panose="03020402040406030203" pitchFamily="66" charset="-78"/>
            </a:endParaRPr>
          </a:p>
          <a:p>
            <a:pPr marL="0" indent="0">
              <a:buNone/>
            </a:pPr>
            <a:endParaRPr lang="en-US" dirty="0"/>
          </a:p>
        </p:txBody>
      </p:sp>
    </p:spTree>
    <p:extLst>
      <p:ext uri="{BB962C8B-B14F-4D97-AF65-F5344CB8AC3E}">
        <p14:creationId xmlns:p14="http://schemas.microsoft.com/office/powerpoint/2010/main" val="470541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458097"/>
            <a:ext cx="8915400" cy="4453125"/>
          </a:xfrm>
        </p:spPr>
        <p:txBody>
          <a:bodyPr>
            <a:noAutofit/>
          </a:bodyPr>
          <a:lstStyle/>
          <a:p>
            <a:pPr marL="0" indent="0">
              <a:buNone/>
            </a:pPr>
            <a:r>
              <a:rPr lang="ar-IQ" sz="3600" b="1" dirty="0">
                <a:solidFill>
                  <a:srgbClr val="FF0000"/>
                </a:solidFill>
                <a:latin typeface="Arabic Typesetting" panose="03020402040406030203" pitchFamily="66" charset="-78"/>
                <a:cs typeface="Arabic Typesetting" panose="03020402040406030203" pitchFamily="66" charset="-78"/>
              </a:rPr>
              <a:t>2. العقاب </a:t>
            </a:r>
            <a:r>
              <a:rPr lang="en-US" sz="3600" b="1" dirty="0">
                <a:solidFill>
                  <a:srgbClr val="FF0000"/>
                </a:solidFill>
                <a:latin typeface="Arabic Typesetting" panose="03020402040406030203" pitchFamily="66" charset="-78"/>
                <a:cs typeface="Arabic Typesetting" panose="03020402040406030203" pitchFamily="66" charset="-78"/>
              </a:rPr>
              <a:t>Punishment</a:t>
            </a:r>
            <a:r>
              <a:rPr lang="ar-IQ" sz="3600" dirty="0">
                <a:latin typeface="Arabic Typesetting" panose="03020402040406030203" pitchFamily="66" charset="-78"/>
                <a:cs typeface="Arabic Typesetting" panose="03020402040406030203" pitchFamily="66" charset="-78"/>
              </a:rPr>
              <a:t>، تقديم حدث أو ناتج غير سار يؤدي الى خفض وتيرة السلوك الذي يأتي بعده. وهناك نوعان من العقاب:</a:t>
            </a:r>
            <a:endParaRPr lang="en-US" sz="3600" dirty="0">
              <a:latin typeface="Arabic Typesetting" panose="03020402040406030203" pitchFamily="66" charset="-78"/>
              <a:cs typeface="Arabic Typesetting" panose="03020402040406030203" pitchFamily="66" charset="-78"/>
            </a:endParaRPr>
          </a:p>
          <a:p>
            <a:pPr lvl="1"/>
            <a:r>
              <a:rPr lang="ar-IQ" sz="3600" dirty="0">
                <a:latin typeface="Arabic Typesetting" panose="03020402040406030203" pitchFamily="66" charset="-78"/>
                <a:cs typeface="Arabic Typesetting" panose="03020402040406030203" pitchFamily="66" charset="-78"/>
              </a:rPr>
              <a:t>العقاب الايجابي </a:t>
            </a:r>
            <a:r>
              <a:rPr lang="en-US" sz="3600" b="1" dirty="0">
                <a:latin typeface="Arabic Typesetting" panose="03020402040406030203" pitchFamily="66" charset="-78"/>
                <a:cs typeface="Arabic Typesetting" panose="03020402040406030203" pitchFamily="66" charset="-78"/>
              </a:rPr>
              <a:t>Positive punishment</a:t>
            </a:r>
            <a:r>
              <a:rPr lang="ar-IQ" sz="3600" dirty="0">
                <a:latin typeface="Arabic Typesetting" panose="03020402040406030203" pitchFamily="66" charset="-78"/>
                <a:cs typeface="Arabic Typesetting" panose="03020402040406030203" pitchFamily="66" charset="-78"/>
              </a:rPr>
              <a:t>، ويعني تقديم حدث أو ناتج غير سار بهدف إضعاف الاستجابة غير المرغوبة التي قد تأتي لاحقاً. </a:t>
            </a:r>
            <a:endParaRPr lang="en-US" sz="3600" dirty="0">
              <a:latin typeface="Arabic Typesetting" panose="03020402040406030203" pitchFamily="66" charset="-78"/>
              <a:cs typeface="Arabic Typesetting" panose="03020402040406030203" pitchFamily="66" charset="-78"/>
            </a:endParaRPr>
          </a:p>
          <a:p>
            <a:pPr lvl="1"/>
            <a:r>
              <a:rPr lang="ar-IQ" sz="3600" dirty="0">
                <a:latin typeface="Arabic Typesetting" panose="03020402040406030203" pitchFamily="66" charset="-78"/>
                <a:cs typeface="Arabic Typesetting" panose="03020402040406030203" pitchFamily="66" charset="-78"/>
              </a:rPr>
              <a:t>العقاب السلبي  </a:t>
            </a:r>
            <a:r>
              <a:rPr lang="en-US" sz="3600" b="1" dirty="0">
                <a:latin typeface="Arabic Typesetting" panose="03020402040406030203" pitchFamily="66" charset="-78"/>
                <a:cs typeface="Arabic Typesetting" panose="03020402040406030203" pitchFamily="66" charset="-78"/>
              </a:rPr>
              <a:t>Negative punishment</a:t>
            </a:r>
            <a:r>
              <a:rPr lang="ar-IQ" sz="3600" dirty="0">
                <a:latin typeface="Arabic Typesetting" panose="03020402040406030203" pitchFamily="66" charset="-78"/>
                <a:cs typeface="Arabic Typesetting" panose="03020402040406030203" pitchFamily="66" charset="-78"/>
              </a:rPr>
              <a:t>، ويعني إزالة حدث أو ناتج محبب بعد تقديم السلوك غير المرغوب به.</a:t>
            </a:r>
            <a:endParaRPr lang="en-US" sz="3600" dirty="0">
              <a:latin typeface="Arabic Typesetting" panose="03020402040406030203" pitchFamily="66" charset="-78"/>
              <a:cs typeface="Arabic Typesetting" panose="03020402040406030203" pitchFamily="66" charset="-78"/>
            </a:endParaRPr>
          </a:p>
          <a:p>
            <a:pPr marL="0" indent="0">
              <a:buNone/>
            </a:pPr>
            <a:r>
              <a:rPr lang="ar-IQ" sz="3600" b="1" u="sng" dirty="0">
                <a:latin typeface="Arabic Typesetting" panose="03020402040406030203" pitchFamily="66" charset="-78"/>
                <a:cs typeface="Arabic Typesetting" panose="03020402040406030203" pitchFamily="66" charset="-78"/>
              </a:rPr>
              <a:t>وفي كلا حالتي العقاب فأن السلوك سوف تنخفض وتيرته </a:t>
            </a:r>
            <a:r>
              <a:rPr lang="en-US" sz="3600" b="1" u="sng" dirty="0">
                <a:latin typeface="Arabic Typesetting" panose="03020402040406030203" pitchFamily="66" charset="-78"/>
                <a:cs typeface="Arabic Typesetting" panose="03020402040406030203" pitchFamily="66" charset="-78"/>
              </a:rPr>
              <a:t>decreases</a:t>
            </a:r>
            <a:r>
              <a:rPr lang="ar-IQ" sz="3600" b="1" u="sng" dirty="0">
                <a:latin typeface="Arabic Typesetting" panose="03020402040406030203" pitchFamily="66" charset="-78"/>
                <a:cs typeface="Arabic Typesetting" panose="03020402040406030203" pitchFamily="66" charset="-78"/>
              </a:rPr>
              <a:t>.</a:t>
            </a:r>
            <a:endParaRPr lang="en-US" sz="3600" b="1" u="sng" dirty="0">
              <a:latin typeface="Arabic Typesetting" panose="03020402040406030203" pitchFamily="66" charset="-78"/>
              <a:cs typeface="Arabic Typesetting" panose="03020402040406030203" pitchFamily="66" charset="-78"/>
            </a:endParaRPr>
          </a:p>
          <a:p>
            <a:pPr marL="0" indent="0">
              <a:buNone/>
            </a:pPr>
            <a:endParaRPr lang="ar-IQ"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04517888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7540</TotalTime>
  <Words>361</Words>
  <Application>Microsoft Office PowerPoint</Application>
  <PresentationFormat>Widescreen</PresentationFormat>
  <Paragraphs>22</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Arabic Typesetting</vt:lpstr>
      <vt:lpstr>Arial</vt:lpstr>
      <vt:lpstr>Calibri</vt:lpstr>
      <vt:lpstr>Century Gothic</vt:lpstr>
      <vt:lpstr>Tahoma</vt:lpstr>
      <vt:lpstr>Wingdings 3</vt:lpstr>
      <vt:lpstr>Wisp</vt:lpstr>
      <vt:lpstr>  الاشراط الإجرائي Operant Conditioning </vt:lpstr>
      <vt:lpstr>PowerPoint Presentation</vt:lpstr>
      <vt:lpstr>PowerPoint Presentation</vt:lpstr>
      <vt:lpstr>PowerPoint Presentation</vt:lpstr>
      <vt:lpstr>المبادئ الأساسية للإشراط الإجرائي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الاشراط الإجرائي Operant Conditioning</dc:title>
  <dc:creator>Rifaat Jasseem</dc:creator>
  <cp:lastModifiedBy>Rifaat Jasseem</cp:lastModifiedBy>
  <cp:revision>36</cp:revision>
  <dcterms:created xsi:type="dcterms:W3CDTF">2020-04-22T06:38:23Z</dcterms:created>
  <dcterms:modified xsi:type="dcterms:W3CDTF">2021-08-21T16:27:07Z</dcterms:modified>
</cp:coreProperties>
</file>